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0"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5225" autoAdjust="0"/>
    <p:restoredTop sz="94660"/>
  </p:normalViewPr>
  <p:slideViewPr>
    <p:cSldViewPr snapToGrid="0">
      <p:cViewPr>
        <p:scale>
          <a:sx n="94" d="100"/>
          <a:sy n="94" d="100"/>
        </p:scale>
        <p:origin x="44" y="-3196"/>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e3a6309cc6_3_33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e3a6309cc6_3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w="9525" cap="flat" cmpd="sng">
            <a:solidFill>
              <a:srgbClr val="B7B7B7"/>
            </a:solidFill>
            <a:prstDash val="solid"/>
            <a:round/>
            <a:headEnd type="none" w="med" len="med"/>
            <a:tailEnd type="none" w="med" len="med"/>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97" name="Google Shape;297;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98" name="Google Shape;298;p11"/>
          <p:cNvCxnSpPr/>
          <p:nvPr/>
        </p:nvCxnSpPr>
        <p:spPr>
          <a:xfrm>
            <a:off x="7324850" y="1360450"/>
            <a:ext cx="0" cy="8731200"/>
          </a:xfrm>
          <a:prstGeom prst="straightConnector1">
            <a:avLst/>
          </a:prstGeom>
          <a:noFill/>
          <a:ln w="9525" cap="flat" cmpd="sng">
            <a:solidFill>
              <a:srgbClr val="B7B7B7"/>
            </a:solidFill>
            <a:prstDash val="solid"/>
            <a:round/>
            <a:headEnd type="none" w="med" len="med"/>
            <a:tailEnd type="none" w="med" len="med"/>
          </a:ln>
        </p:spPr>
      </p:cxnSp>
      <p:cxnSp>
        <p:nvCxnSpPr>
          <p:cNvPr id="299" name="Google Shape;299;p11"/>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300" name="Google Shape;300;p11"/>
          <p:cNvCxnSpPr/>
          <p:nvPr/>
        </p:nvCxnSpPr>
        <p:spPr>
          <a:xfrm>
            <a:off x="3861475" y="3505200"/>
            <a:ext cx="0" cy="6576900"/>
          </a:xfrm>
          <a:prstGeom prst="straightConnector1">
            <a:avLst/>
          </a:prstGeom>
          <a:noFill/>
          <a:ln w="9525" cap="flat" cmpd="sng">
            <a:solidFill>
              <a:srgbClr val="B7B7B7"/>
            </a:solidFill>
            <a:prstDash val="solid"/>
            <a:round/>
            <a:headEnd type="none" w="med" len="med"/>
            <a:tailEnd type="none" w="med" len="med"/>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1"/>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11"/>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327" name="Google Shape;327;p11"/>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grpSp>
        <p:nvGrpSpPr>
          <p:cNvPr id="452" name="Google Shape;452;p20"/>
          <p:cNvGrpSpPr/>
          <p:nvPr/>
        </p:nvGrpSpPr>
        <p:grpSpPr>
          <a:xfrm>
            <a:off x="404723" y="508525"/>
            <a:ext cx="6910476" cy="771300"/>
            <a:chOff x="188699" y="665125"/>
            <a:chExt cx="5190001" cy="771300"/>
          </a:xfrm>
        </p:grpSpPr>
        <p:sp>
          <p:nvSpPr>
            <p:cNvPr id="453" name="Google Shape;453;p20"/>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ctr" rtl="0">
                <a:lnSpc>
                  <a:spcPct val="95000"/>
                </a:lnSpc>
                <a:spcBef>
                  <a:spcPts val="0"/>
                </a:spcBef>
                <a:spcAft>
                  <a:spcPts val="0"/>
                </a:spcAft>
                <a:buNone/>
              </a:pPr>
              <a:r>
                <a:rPr lang="en" sz="1600" b="1" dirty="0">
                  <a:latin typeface="Roboto" panose="02000000000000000000" pitchFamily="2" charset="0"/>
                  <a:ea typeface="Roboto" panose="02000000000000000000" pitchFamily="2" charset="0"/>
                  <a:cs typeface="Roboto" panose="02000000000000000000" pitchFamily="2" charset="0"/>
                  <a:sym typeface="Google Sans SemiBold"/>
                </a:rPr>
                <a:t>User Churn Project: Regression Model Results</a:t>
              </a:r>
              <a:endParaRPr sz="1600" dirty="0">
                <a:solidFill>
                  <a:srgbClr val="000000"/>
                </a:solidFill>
                <a:latin typeface="Roboto" panose="02000000000000000000" pitchFamily="2" charset="0"/>
                <a:ea typeface="Roboto" panose="02000000000000000000" pitchFamily="2" charset="0"/>
                <a:cs typeface="Roboto" panose="02000000000000000000" pitchFamily="2" charset="0"/>
                <a:sym typeface="Google Sans SemiBold"/>
              </a:endParaRPr>
            </a:p>
          </p:txBody>
        </p:sp>
        <p:sp>
          <p:nvSpPr>
            <p:cNvPr id="454" name="Google Shape;454;p20"/>
            <p:cNvSpPr txBox="1"/>
            <p:nvPr/>
          </p:nvSpPr>
          <p:spPr>
            <a:xfrm>
              <a:off x="188699" y="1036225"/>
              <a:ext cx="51900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200"/>
                </a:spcAft>
                <a:buNone/>
              </a:pPr>
              <a:r>
                <a:rPr lang="en" dirty="0">
                  <a:latin typeface="Roboto"/>
                  <a:ea typeface="Roboto"/>
                  <a:cs typeface="Roboto"/>
                  <a:sym typeface="Roboto"/>
                </a:rPr>
                <a:t>Executive Summary prepared for Waze leadership team</a:t>
              </a:r>
              <a:endParaRPr dirty="0">
                <a:solidFill>
                  <a:srgbClr val="000000"/>
                </a:solidFill>
                <a:latin typeface="Roboto"/>
                <a:ea typeface="Roboto"/>
                <a:cs typeface="Roboto"/>
                <a:sym typeface="Roboto"/>
              </a:endParaRPr>
            </a:p>
          </p:txBody>
        </p:sp>
      </p:grpSp>
      <p:sp>
        <p:nvSpPr>
          <p:cNvPr id="2" name="TextBox 1">
            <a:extLst>
              <a:ext uri="{FF2B5EF4-FFF2-40B4-BE49-F238E27FC236}">
                <a16:creationId xmlns:a16="http://schemas.microsoft.com/office/drawing/2014/main" id="{31AEAF76-DF2E-4910-3691-A89C1C983E10}"/>
              </a:ext>
            </a:extLst>
          </p:cNvPr>
          <p:cNvSpPr txBox="1"/>
          <p:nvPr/>
        </p:nvSpPr>
        <p:spPr>
          <a:xfrm>
            <a:off x="404723" y="1991360"/>
            <a:ext cx="6910475" cy="830997"/>
          </a:xfrm>
          <a:prstGeom prst="rect">
            <a:avLst/>
          </a:prstGeom>
          <a:noFill/>
        </p:spPr>
        <p:txBody>
          <a:bodyPr wrap="square" rtlCol="0">
            <a:spAutoFit/>
          </a:bodyPr>
          <a:lstStyle/>
          <a:p>
            <a:r>
              <a:rPr lang="en-US" sz="1200" dirty="0">
                <a:latin typeface="Roboto" panose="02000000000000000000" pitchFamily="2" charset="0"/>
                <a:ea typeface="Roboto" panose="02000000000000000000" pitchFamily="2" charset="0"/>
                <a:cs typeface="Roboto" panose="02000000000000000000" pitchFamily="2" charset="0"/>
              </a:rPr>
              <a:t>Waze leadership ask data team to develop a churn predictive model that will help prevent churn. improve user retention, and grow Waze’s business. This report is made by Waze data team after performing a binomial logistic regression model. Binomial logistic regression model offer </a:t>
            </a:r>
            <a:r>
              <a:rPr lang="en-US" sz="1200" dirty="0" err="1">
                <a:latin typeface="Roboto" panose="02000000000000000000" pitchFamily="2" charset="0"/>
                <a:ea typeface="Roboto" panose="02000000000000000000" pitchFamily="2" charset="0"/>
                <a:cs typeface="Roboto" panose="02000000000000000000" pitchFamily="2" charset="0"/>
              </a:rPr>
              <a:t>felixibility</a:t>
            </a:r>
            <a:r>
              <a:rPr lang="en-US" sz="1200" dirty="0">
                <a:latin typeface="Roboto" panose="02000000000000000000" pitchFamily="2" charset="0"/>
                <a:ea typeface="Roboto" panose="02000000000000000000" pitchFamily="2" charset="0"/>
                <a:cs typeface="Roboto" panose="02000000000000000000" pitchFamily="2" charset="0"/>
              </a:rPr>
              <a:t> and predictive power that can be used by management to make a larger business decision.</a:t>
            </a:r>
          </a:p>
        </p:txBody>
      </p:sp>
      <p:sp>
        <p:nvSpPr>
          <p:cNvPr id="3" name="TextBox 2">
            <a:extLst>
              <a:ext uri="{FF2B5EF4-FFF2-40B4-BE49-F238E27FC236}">
                <a16:creationId xmlns:a16="http://schemas.microsoft.com/office/drawing/2014/main" id="{EBEC992B-0BCC-6419-1A62-518D1DD65BDA}"/>
              </a:ext>
            </a:extLst>
          </p:cNvPr>
          <p:cNvSpPr txBox="1"/>
          <p:nvPr/>
        </p:nvSpPr>
        <p:spPr>
          <a:xfrm>
            <a:off x="404723" y="3698240"/>
            <a:ext cx="3422210" cy="2862322"/>
          </a:xfrm>
          <a:prstGeom prst="rect">
            <a:avLst/>
          </a:prstGeom>
          <a:noFill/>
        </p:spPr>
        <p:txBody>
          <a:bodyPr wrap="square" rtlCol="0">
            <a:spAutoFit/>
          </a:bodyPr>
          <a:lstStyle/>
          <a:p>
            <a:r>
              <a:rPr lang="en-US" sz="1200" b="1" dirty="0">
                <a:latin typeface="Roboto" panose="02000000000000000000" pitchFamily="2" charset="0"/>
                <a:ea typeface="Roboto" panose="02000000000000000000" pitchFamily="2" charset="0"/>
                <a:cs typeface="Roboto" panose="02000000000000000000" pitchFamily="2" charset="0"/>
              </a:rPr>
              <a:t>Target:</a:t>
            </a:r>
          </a:p>
          <a:p>
            <a:r>
              <a:rPr lang="en-US" sz="1200" dirty="0">
                <a:latin typeface="Roboto" panose="02000000000000000000" pitchFamily="2" charset="0"/>
                <a:ea typeface="Roboto" panose="02000000000000000000" pitchFamily="2" charset="0"/>
                <a:cs typeface="Roboto" panose="02000000000000000000" pitchFamily="2" charset="0"/>
              </a:rPr>
              <a:t>Build and analyze a binomial logistic regression model.</a:t>
            </a:r>
          </a:p>
          <a:p>
            <a:endParaRPr lang="en-US" sz="1200" dirty="0">
              <a:latin typeface="Roboto" panose="02000000000000000000" pitchFamily="2" charset="0"/>
              <a:ea typeface="Roboto" panose="02000000000000000000" pitchFamily="2" charset="0"/>
              <a:cs typeface="Roboto" panose="02000000000000000000" pitchFamily="2" charset="0"/>
            </a:endParaRPr>
          </a:p>
          <a:p>
            <a:r>
              <a:rPr lang="en-US" sz="1200" b="1" dirty="0">
                <a:latin typeface="Roboto" panose="02000000000000000000" pitchFamily="2" charset="0"/>
                <a:ea typeface="Roboto" panose="02000000000000000000" pitchFamily="2" charset="0"/>
                <a:cs typeface="Roboto" panose="02000000000000000000" pitchFamily="2" charset="0"/>
              </a:rPr>
              <a:t>Methods:</a:t>
            </a:r>
          </a:p>
          <a:p>
            <a:pPr marL="171450" indent="-171450">
              <a:buFont typeface="Arial" panose="020B0604020202020204" pitchFamily="34" charset="0"/>
              <a:buChar char="•"/>
            </a:pPr>
            <a:r>
              <a:rPr lang="en-US" sz="1200" dirty="0">
                <a:latin typeface="Roboto" panose="02000000000000000000" pitchFamily="2" charset="0"/>
                <a:ea typeface="Roboto" panose="02000000000000000000" pitchFamily="2" charset="0"/>
                <a:cs typeface="Roboto" panose="02000000000000000000" pitchFamily="2" charset="0"/>
              </a:rPr>
              <a:t>Create features of interest to the stakeholders and business scenario</a:t>
            </a:r>
          </a:p>
          <a:p>
            <a:pPr marL="171450" indent="-171450">
              <a:buFont typeface="Arial" panose="020B0604020202020204" pitchFamily="34" charset="0"/>
              <a:buChar char="•"/>
            </a:pPr>
            <a:r>
              <a:rPr lang="en-US" sz="1200" dirty="0">
                <a:latin typeface="Roboto" panose="02000000000000000000" pitchFamily="2" charset="0"/>
                <a:ea typeface="Roboto" panose="02000000000000000000" pitchFamily="2" charset="0"/>
                <a:cs typeface="Roboto" panose="02000000000000000000" pitchFamily="2" charset="0"/>
              </a:rPr>
              <a:t>Asses for multicollinearity</a:t>
            </a:r>
          </a:p>
          <a:p>
            <a:pPr marL="171450" indent="-171450">
              <a:buFont typeface="Arial" panose="020B0604020202020204" pitchFamily="34" charset="0"/>
              <a:buChar char="•"/>
            </a:pPr>
            <a:r>
              <a:rPr lang="en-US" sz="1200" dirty="0">
                <a:latin typeface="Roboto" panose="02000000000000000000" pitchFamily="2" charset="0"/>
                <a:ea typeface="Roboto" panose="02000000000000000000" pitchFamily="2" charset="0"/>
                <a:cs typeface="Roboto" panose="02000000000000000000" pitchFamily="2" charset="0"/>
              </a:rPr>
              <a:t>Build the regression model</a:t>
            </a:r>
          </a:p>
          <a:p>
            <a:pPr marL="171450" indent="-171450">
              <a:buFont typeface="Arial" panose="020B0604020202020204" pitchFamily="34" charset="0"/>
              <a:buChar char="•"/>
            </a:pPr>
            <a:r>
              <a:rPr lang="en-US" sz="1200" dirty="0">
                <a:latin typeface="Roboto" panose="02000000000000000000" pitchFamily="2" charset="0"/>
                <a:ea typeface="Roboto" panose="02000000000000000000" pitchFamily="2" charset="0"/>
                <a:cs typeface="Roboto" panose="02000000000000000000" pitchFamily="2" charset="0"/>
              </a:rPr>
              <a:t>Evaluate the model’s performance</a:t>
            </a:r>
          </a:p>
          <a:p>
            <a:pPr marL="171450" indent="-171450">
              <a:buFont typeface="Arial" panose="020B0604020202020204" pitchFamily="34" charset="0"/>
              <a:buChar char="•"/>
            </a:pPr>
            <a:endParaRPr lang="en-US" sz="1200" dirty="0">
              <a:latin typeface="Roboto" panose="02000000000000000000" pitchFamily="2" charset="0"/>
              <a:ea typeface="Roboto" panose="02000000000000000000" pitchFamily="2" charset="0"/>
              <a:cs typeface="Roboto" panose="02000000000000000000" pitchFamily="2" charset="0"/>
            </a:endParaRPr>
          </a:p>
          <a:p>
            <a:r>
              <a:rPr lang="en-US" sz="1200" b="1" dirty="0">
                <a:latin typeface="Roboto" panose="02000000000000000000" pitchFamily="2" charset="0"/>
                <a:ea typeface="Roboto" panose="02000000000000000000" pitchFamily="2" charset="0"/>
                <a:cs typeface="Roboto" panose="02000000000000000000" pitchFamily="2" charset="0"/>
              </a:rPr>
              <a:t>Impact:</a:t>
            </a:r>
          </a:p>
          <a:p>
            <a:r>
              <a:rPr lang="en-US" sz="1200" dirty="0">
                <a:latin typeface="Roboto" panose="02000000000000000000" pitchFamily="2" charset="0"/>
                <a:ea typeface="Roboto" panose="02000000000000000000" pitchFamily="2" charset="0"/>
                <a:cs typeface="Roboto" panose="02000000000000000000" pitchFamily="2" charset="0"/>
              </a:rPr>
              <a:t>Binomial logistic regression model can reveal important variable relationships and predict binary outcomes, that can help management.</a:t>
            </a:r>
            <a:endParaRPr lang="en-ID" sz="1200" dirty="0">
              <a:latin typeface="Roboto" panose="02000000000000000000" pitchFamily="2" charset="0"/>
              <a:ea typeface="Roboto" panose="02000000000000000000" pitchFamily="2" charset="0"/>
              <a:cs typeface="Roboto" panose="02000000000000000000" pitchFamily="2" charset="0"/>
            </a:endParaRPr>
          </a:p>
        </p:txBody>
      </p:sp>
      <p:sp>
        <p:nvSpPr>
          <p:cNvPr id="4" name="TextBox 3">
            <a:extLst>
              <a:ext uri="{FF2B5EF4-FFF2-40B4-BE49-F238E27FC236}">
                <a16:creationId xmlns:a16="http://schemas.microsoft.com/office/drawing/2014/main" id="{06DEC358-217F-3C8A-13FC-CA239477D876}"/>
              </a:ext>
            </a:extLst>
          </p:cNvPr>
          <p:cNvSpPr txBox="1"/>
          <p:nvPr/>
        </p:nvSpPr>
        <p:spPr>
          <a:xfrm>
            <a:off x="404723" y="7125547"/>
            <a:ext cx="3422210" cy="1754326"/>
          </a:xfrm>
          <a:prstGeom prst="rect">
            <a:avLst/>
          </a:prstGeom>
          <a:noFill/>
        </p:spPr>
        <p:txBody>
          <a:bodyPr wrap="square" rtlCol="0">
            <a:spAutoFit/>
          </a:bodyPr>
          <a:lstStyle/>
          <a:p>
            <a:pPr marL="171450" indent="-171450">
              <a:buFont typeface="Arial" panose="020B0604020202020204" pitchFamily="34" charset="0"/>
              <a:buChar char="•"/>
            </a:pPr>
            <a:r>
              <a:rPr lang="en-US" sz="1200" dirty="0">
                <a:latin typeface="Roboto" panose="02000000000000000000" pitchFamily="2" charset="0"/>
                <a:ea typeface="Roboto" panose="02000000000000000000" pitchFamily="2" charset="0"/>
                <a:cs typeface="Roboto" panose="02000000000000000000" pitchFamily="2" charset="0"/>
              </a:rPr>
              <a:t>Due to the model’s result, we recommend to further exploration.</a:t>
            </a:r>
          </a:p>
          <a:p>
            <a:pPr marL="171450" indent="-171450">
              <a:buFont typeface="Arial" panose="020B0604020202020204" pitchFamily="34" charset="0"/>
              <a:buChar char="•"/>
            </a:pPr>
            <a:r>
              <a:rPr lang="en-US" sz="1200" dirty="0">
                <a:latin typeface="Roboto" panose="02000000000000000000" pitchFamily="2" charset="0"/>
                <a:ea typeface="Roboto" panose="02000000000000000000" pitchFamily="2" charset="0"/>
                <a:cs typeface="Roboto" panose="02000000000000000000" pitchFamily="2" charset="0"/>
              </a:rPr>
              <a:t>This model should not be used to make significant business decision, however the valuable insight from this model can be used better define the user profile that Waze seeks to target, which in turn help Waze to decrease churn rate and improve customer growth.</a:t>
            </a:r>
            <a:endParaRPr lang="en-ID" sz="1200" dirty="0">
              <a:latin typeface="Roboto" panose="02000000000000000000" pitchFamily="2" charset="0"/>
              <a:ea typeface="Roboto" panose="02000000000000000000" pitchFamily="2" charset="0"/>
              <a:cs typeface="Roboto" panose="02000000000000000000" pitchFamily="2" charset="0"/>
            </a:endParaRPr>
          </a:p>
        </p:txBody>
      </p:sp>
      <p:pic>
        <p:nvPicPr>
          <p:cNvPr id="6" name="Picture 5">
            <a:extLst>
              <a:ext uri="{FF2B5EF4-FFF2-40B4-BE49-F238E27FC236}">
                <a16:creationId xmlns:a16="http://schemas.microsoft.com/office/drawing/2014/main" id="{3023B72C-C8F8-289D-767C-F8F7BF5DEDBC}"/>
              </a:ext>
            </a:extLst>
          </p:cNvPr>
          <p:cNvPicPr>
            <a:picLocks noChangeAspect="1"/>
          </p:cNvPicPr>
          <p:nvPr/>
        </p:nvPicPr>
        <p:blipFill>
          <a:blip r:embed="rId3"/>
          <a:stretch>
            <a:fillRect/>
          </a:stretch>
        </p:blipFill>
        <p:spPr>
          <a:xfrm>
            <a:off x="4086056" y="3698240"/>
            <a:ext cx="2930587" cy="2057263"/>
          </a:xfrm>
          <a:prstGeom prst="rect">
            <a:avLst/>
          </a:prstGeom>
        </p:spPr>
      </p:pic>
      <p:sp>
        <p:nvSpPr>
          <p:cNvPr id="8" name="TextBox 7">
            <a:extLst>
              <a:ext uri="{FF2B5EF4-FFF2-40B4-BE49-F238E27FC236}">
                <a16:creationId xmlns:a16="http://schemas.microsoft.com/office/drawing/2014/main" id="{43508A46-5502-328A-7FC3-4F5A47BB12B7}"/>
              </a:ext>
            </a:extLst>
          </p:cNvPr>
          <p:cNvSpPr txBox="1"/>
          <p:nvPr/>
        </p:nvSpPr>
        <p:spPr>
          <a:xfrm>
            <a:off x="3886200" y="5811520"/>
            <a:ext cx="3428998" cy="2862322"/>
          </a:xfrm>
          <a:prstGeom prst="rect">
            <a:avLst/>
          </a:prstGeom>
          <a:noFill/>
        </p:spPr>
        <p:txBody>
          <a:bodyPr wrap="square" rtlCol="0">
            <a:spAutoFit/>
          </a:bodyPr>
          <a:lstStyle/>
          <a:p>
            <a:pPr marL="171450" indent="-171450">
              <a:buFont typeface="Arial" panose="020B0604020202020204" pitchFamily="34" charset="0"/>
              <a:buChar char="•"/>
            </a:pPr>
            <a:r>
              <a:rPr lang="en-US" sz="1200" dirty="0">
                <a:latin typeface="Roboto" panose="02000000000000000000" pitchFamily="2" charset="0"/>
                <a:ea typeface="Roboto" panose="02000000000000000000" pitchFamily="2" charset="0"/>
                <a:cs typeface="Roboto" panose="02000000000000000000" pitchFamily="2" charset="0"/>
              </a:rPr>
              <a:t>The performance of a binomial logistic regression model is determined by accuracy, precision, and recall scores. Since we want to know more about churned users, recall score is particularly more important.</a:t>
            </a:r>
          </a:p>
          <a:p>
            <a:pPr marL="171450" indent="-171450">
              <a:buFont typeface="Arial" panose="020B0604020202020204" pitchFamily="34" charset="0"/>
              <a:buChar char="•"/>
            </a:pPr>
            <a:endParaRPr lang="en-US" sz="1200" dirty="0">
              <a:latin typeface="Roboto" panose="02000000000000000000" pitchFamily="2" charset="0"/>
              <a:ea typeface="Roboto" panose="02000000000000000000" pitchFamily="2" charset="0"/>
              <a:cs typeface="Roboto" panose="02000000000000000000" pitchFamily="2" charset="0"/>
            </a:endParaRPr>
          </a:p>
          <a:p>
            <a:pPr marL="171450" indent="-171450">
              <a:buFont typeface="Arial" panose="020B0604020202020204" pitchFamily="34" charset="0"/>
              <a:buChar char="•"/>
            </a:pPr>
            <a:r>
              <a:rPr lang="en-US" sz="1200" dirty="0">
                <a:latin typeface="Roboto" panose="02000000000000000000" pitchFamily="2" charset="0"/>
                <a:ea typeface="Roboto" panose="02000000000000000000" pitchFamily="2" charset="0"/>
                <a:cs typeface="Roboto" panose="02000000000000000000" pitchFamily="2" charset="0"/>
              </a:rPr>
              <a:t>This model has 52% precision score (52% of its positive predictions are correct), and 9% recall score (only 9% churned users are identified), which means this model can not be used for significant business decision.</a:t>
            </a:r>
          </a:p>
          <a:p>
            <a:pPr marL="171450" indent="-171450">
              <a:buFont typeface="Arial" panose="020B0604020202020204" pitchFamily="34" charset="0"/>
              <a:buChar char="•"/>
            </a:pPr>
            <a:endParaRPr lang="en-US" sz="1200" dirty="0">
              <a:latin typeface="Roboto" panose="02000000000000000000" pitchFamily="2" charset="0"/>
              <a:ea typeface="Roboto" panose="02000000000000000000" pitchFamily="2" charset="0"/>
              <a:cs typeface="Roboto" panose="02000000000000000000" pitchFamily="2" charset="0"/>
            </a:endParaRPr>
          </a:p>
          <a:p>
            <a:pPr marL="171450" indent="-171450">
              <a:buFont typeface="Arial" panose="020B0604020202020204" pitchFamily="34" charset="0"/>
              <a:buChar char="•"/>
            </a:pPr>
            <a:r>
              <a:rPr lang="en-US" sz="1200" dirty="0" err="1">
                <a:latin typeface="Roboto" panose="02000000000000000000" pitchFamily="2" charset="0"/>
                <a:ea typeface="Roboto" panose="02000000000000000000" pitchFamily="2" charset="0"/>
                <a:cs typeface="Roboto" panose="02000000000000000000" pitchFamily="2" charset="0"/>
              </a:rPr>
              <a:t>Activity_days</a:t>
            </a:r>
            <a:r>
              <a:rPr lang="en-US" sz="1200" dirty="0">
                <a:latin typeface="Roboto" panose="02000000000000000000" pitchFamily="2" charset="0"/>
                <a:ea typeface="Roboto" panose="02000000000000000000" pitchFamily="2" charset="0"/>
                <a:cs typeface="Roboto" panose="02000000000000000000" pitchFamily="2" charset="0"/>
              </a:rPr>
              <a:t> was the most important feature in this model by far, and also it has a negative correlation with user churn.</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TotalTime>
  <Words>297</Words>
  <Application>Microsoft Office PowerPoint</Application>
  <PresentationFormat>Custom</PresentationFormat>
  <Paragraphs>21</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PT Sans Narrow</vt:lpstr>
      <vt:lpstr>Roboto</vt:lpstr>
      <vt:lpstr>Lato</vt:lpstr>
      <vt:lpstr>Arial</vt:lpstr>
      <vt:lpstr>Google Sans SemiBold</vt:lpstr>
      <vt:lpstr>Google Sans</vt:lpstr>
      <vt:lpstr>Work Sans</vt:lpstr>
      <vt:lpstr>Calibri</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Kilin Widjaja</cp:lastModifiedBy>
  <cp:revision>4</cp:revision>
  <dcterms:modified xsi:type="dcterms:W3CDTF">2024-10-17T15:05:43Z</dcterms:modified>
</cp:coreProperties>
</file>